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81" r:id="rId4"/>
  </p:sldMasterIdLst>
  <p:notesMasterIdLst>
    <p:notesMasterId r:id="rId43"/>
  </p:notesMasterIdLst>
  <p:handoutMasterIdLst>
    <p:handoutMasterId r:id="rId44"/>
  </p:handoutMasterIdLst>
  <p:sldIdLst>
    <p:sldId id="581" r:id="rId5"/>
    <p:sldId id="256" r:id="rId6"/>
    <p:sldId id="679" r:id="rId7"/>
    <p:sldId id="680" r:id="rId8"/>
    <p:sldId id="668" r:id="rId9"/>
    <p:sldId id="681" r:id="rId10"/>
    <p:sldId id="669" r:id="rId11"/>
    <p:sldId id="670" r:id="rId12"/>
    <p:sldId id="671" r:id="rId13"/>
    <p:sldId id="676" r:id="rId14"/>
    <p:sldId id="678" r:id="rId15"/>
    <p:sldId id="657" r:id="rId16"/>
    <p:sldId id="654" r:id="rId17"/>
    <p:sldId id="586" r:id="rId18"/>
    <p:sldId id="638" r:id="rId19"/>
    <p:sldId id="660" r:id="rId20"/>
    <p:sldId id="640" r:id="rId21"/>
    <p:sldId id="643" r:id="rId22"/>
    <p:sldId id="645" r:id="rId23"/>
    <p:sldId id="649" r:id="rId24"/>
    <p:sldId id="650" r:id="rId25"/>
    <p:sldId id="651" r:id="rId26"/>
    <p:sldId id="667" r:id="rId27"/>
    <p:sldId id="656" r:id="rId28"/>
    <p:sldId id="677" r:id="rId29"/>
    <p:sldId id="658" r:id="rId30"/>
    <p:sldId id="661" r:id="rId31"/>
    <p:sldId id="662" r:id="rId32"/>
    <p:sldId id="664" r:id="rId33"/>
    <p:sldId id="665" r:id="rId34"/>
    <p:sldId id="666" r:id="rId35"/>
    <p:sldId id="663" r:id="rId36"/>
    <p:sldId id="682" r:id="rId37"/>
    <p:sldId id="674" r:id="rId38"/>
    <p:sldId id="675" r:id="rId39"/>
    <p:sldId id="673" r:id="rId40"/>
    <p:sldId id="672" r:id="rId41"/>
    <p:sldId id="618" r:id="rId42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yrim Trieb Rechtsanwälte" initials="KTR" lastIdx="4" clrIdx="0">
    <p:extLst>
      <p:ext uri="{19B8F6BF-5375-455C-9EA6-DF929625EA0E}">
        <p15:presenceInfo xmlns:p15="http://schemas.microsoft.com/office/powerpoint/2012/main" userId="Knyrim Trieb Rechtsanwäl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740000"/>
    <a:srgbClr val="CC0000"/>
    <a:srgbClr val="F6F5F0"/>
    <a:srgbClr val="393C41"/>
    <a:srgbClr val="30E9FC"/>
    <a:srgbClr val="BAAD80"/>
    <a:srgbClr val="A39359"/>
    <a:srgbClr val="3F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8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20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96" y="96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850" cy="493396"/>
          </a:xfrm>
          <a:prstGeom prst="rect">
            <a:avLst/>
          </a:prstGeom>
        </p:spPr>
        <p:txBody>
          <a:bodyPr vert="horz" lIns="90756" tIns="45378" rIns="90756" bIns="45378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305" y="0"/>
            <a:ext cx="2919849" cy="493396"/>
          </a:xfrm>
          <a:prstGeom prst="rect">
            <a:avLst/>
          </a:prstGeom>
        </p:spPr>
        <p:txBody>
          <a:bodyPr vert="horz" wrap="square" lIns="90756" tIns="45378" rIns="90756" bIns="453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18DE5746-2C36-4F60-9471-BBB3BBBED45C}" type="datetimeFigureOut">
              <a:rPr lang="de-AT"/>
              <a:pPr>
                <a:defRPr/>
              </a:pPr>
              <a:t>28.04.2022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315"/>
            <a:ext cx="2919850" cy="493396"/>
          </a:xfrm>
          <a:prstGeom prst="rect">
            <a:avLst/>
          </a:prstGeom>
        </p:spPr>
        <p:txBody>
          <a:bodyPr vert="horz" lIns="90756" tIns="45378" rIns="90756" bIns="45378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305" y="9371315"/>
            <a:ext cx="2919849" cy="493396"/>
          </a:xfrm>
          <a:prstGeom prst="rect">
            <a:avLst/>
          </a:prstGeom>
        </p:spPr>
        <p:txBody>
          <a:bodyPr vert="horz" wrap="square" lIns="90756" tIns="45378" rIns="90756" bIns="45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2A185AC2-C21C-4527-9321-859207CBC9C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850" cy="4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0" tIns="45161" rIns="90320" bIns="451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305" y="1"/>
            <a:ext cx="2919849" cy="4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0" tIns="45161" rIns="90320" bIns="451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0" y="4685658"/>
            <a:ext cx="5387644" cy="44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0" tIns="45161" rIns="90320" bIns="45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17"/>
            <a:ext cx="2919850" cy="49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0" tIns="45161" rIns="90320" bIns="451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305" y="9372917"/>
            <a:ext cx="2919849" cy="49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0" tIns="45161" rIns="90320" bIns="451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A9D30B3D-44B2-4E98-AF07-EBA6A8378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30B3D-44B2-4E98-AF07-EBA6A837843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01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F6F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133600"/>
            <a:ext cx="3600401" cy="5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367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1125" y="620713"/>
            <a:ext cx="2051050" cy="48212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620713"/>
            <a:ext cx="6003925" cy="48212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398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6477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71372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chemeClr val="bg2">
              <a:lumMod val="20000"/>
              <a:lumOff val="80000"/>
              <a:alpha val="38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49500"/>
            <a:ext cx="7993062" cy="1439863"/>
          </a:xfrm>
        </p:spPr>
        <p:txBody>
          <a:bodyPr/>
          <a:lstStyle>
            <a:lvl1pPr>
              <a:defRPr sz="2400">
                <a:latin typeface="Arial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400">
                <a:latin typeface="Arial" charset="0"/>
              </a:defRPr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9" y="576712"/>
            <a:ext cx="6421134" cy="9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2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37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135938" cy="711200"/>
          </a:xfrm>
        </p:spPr>
        <p:txBody>
          <a:bodyPr/>
          <a:lstStyle>
            <a:lvl1pPr>
              <a:defRPr sz="24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145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872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27488" cy="3689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4688" y="1752600"/>
            <a:ext cx="4027487" cy="3689350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4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8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6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4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606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16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8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9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61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669" y="1351700"/>
            <a:ext cx="9144000" cy="55165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4948"/>
            <a:ext cx="8135938" cy="6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073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4925" y="6308725"/>
            <a:ext cx="91074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/>
              <a:t>					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4925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de-DE" sz="800" dirty="0">
              <a:solidFill>
                <a:srgbClr val="BAAD80"/>
              </a:solidFill>
              <a:latin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46088" y="63150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800" dirty="0">
                <a:solidFill>
                  <a:srgbClr val="C00000"/>
                </a:solidFill>
                <a:latin typeface="Arial" charset="0"/>
              </a:rPr>
              <a:t>www.kt.at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88125" y="63166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CC752843-9B9F-4056-8E88-73B9DCFBFB7A}" type="slidenum">
              <a:rPr lang="de-DE" sz="800">
                <a:solidFill>
                  <a:srgbClr val="C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‹Nr.›</a:t>
            </a:fld>
            <a:endParaRPr lang="de-DE" sz="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05" y="352425"/>
            <a:ext cx="2051720" cy="3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2" r:id="rId1"/>
    <p:sldLayoutId id="2147485483" r:id="rId2"/>
    <p:sldLayoutId id="2147485484" r:id="rId3"/>
    <p:sldLayoutId id="2147485485" r:id="rId4"/>
    <p:sldLayoutId id="2147485486" r:id="rId5"/>
    <p:sldLayoutId id="2147485487" r:id="rId6"/>
    <p:sldLayoutId id="2147485488" r:id="rId7"/>
    <p:sldLayoutId id="2147485489" r:id="rId8"/>
    <p:sldLayoutId id="2147485490" r:id="rId9"/>
    <p:sldLayoutId id="2147485491" r:id="rId10"/>
    <p:sldLayoutId id="2147485492" r:id="rId11"/>
    <p:sldLayoutId id="2147485493" r:id="rId12"/>
    <p:sldLayoutId id="2147485494" r:id="rId13"/>
    <p:sldLayoutId id="2147485459" r:id="rId1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8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BAAD80"/>
          </a:solidFill>
          <a:latin typeface="AdamBecker" pitchFamily="2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Verdana" panose="020B0604030504040204" pitchFamily="34" charset="0"/>
        <a:buChar char="▪"/>
        <a:defRPr sz="20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Verdana" panose="020B0604030504040204" pitchFamily="34" charset="0"/>
        <a:buChar char="▪"/>
        <a:defRPr sz="18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Verdana" panose="020B0604030504040204" pitchFamily="34" charset="0"/>
        <a:buChar char="▪"/>
        <a:defRPr sz="16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Verdana" panose="020B0604030504040204" pitchFamily="34" charset="0"/>
        <a:buChar char="▪"/>
        <a:defRPr sz="14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393C41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393C41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393C41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393C4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di.de/rechtliches/ttds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di.de/rechtliches/ttds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at/newsletter" TargetMode="External"/><Relationship Id="rId2" Type="http://schemas.openxmlformats.org/officeDocument/2006/relationships/hyperlink" Target="mailto:ky@kt.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149" t="36047" r="59950" b="43983"/>
          <a:stretch>
            <a:fillRect/>
          </a:stretch>
        </p:blipFill>
        <p:spPr bwMode="auto">
          <a:xfrm>
            <a:off x="0" y="4770438"/>
            <a:ext cx="9144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2328" r="50787" b="5542"/>
          <a:stretch/>
        </p:blipFill>
        <p:spPr>
          <a:xfrm>
            <a:off x="-1" y="1772816"/>
            <a:ext cx="911850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EB298-867C-4BD7-B617-E96AEA3F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FFBB290-188C-4E44-A396-F5A0892F7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83"/>
          <a:stretch/>
        </p:blipFill>
        <p:spPr>
          <a:xfrm>
            <a:off x="80732" y="310718"/>
            <a:ext cx="9008835" cy="6571098"/>
          </a:xfrm>
        </p:spPr>
      </p:pic>
    </p:spTree>
    <p:extLst>
      <p:ext uri="{BB962C8B-B14F-4D97-AF65-F5344CB8AC3E}">
        <p14:creationId xmlns:p14="http://schemas.microsoft.com/office/powerpoint/2010/main" val="313838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FEA6E-3535-4811-8D54-4D4E6E7A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ACC26C6-BE16-4278-8A13-2E85F3CE1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73"/>
          <a:stretch/>
        </p:blipFill>
        <p:spPr>
          <a:xfrm>
            <a:off x="149756" y="620688"/>
            <a:ext cx="8594749" cy="6322788"/>
          </a:xfrm>
        </p:spPr>
      </p:pic>
    </p:spTree>
    <p:extLst>
      <p:ext uri="{BB962C8B-B14F-4D97-AF65-F5344CB8AC3E}">
        <p14:creationId xmlns:p14="http://schemas.microsoft.com/office/powerpoint/2010/main" val="13928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695" y="4126706"/>
            <a:ext cx="6400800" cy="1752600"/>
          </a:xfrm>
        </p:spPr>
        <p:txBody>
          <a:bodyPr/>
          <a:lstStyle/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de-DE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252" y="3073059"/>
            <a:ext cx="8641496" cy="2271299"/>
          </a:xfrm>
        </p:spPr>
        <p:txBody>
          <a:bodyPr/>
          <a:lstStyle/>
          <a:p>
            <a:pPr algn="ctr"/>
            <a:r>
              <a:rPr lang="de-AT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I. </a:t>
            </a:r>
            <a:r>
              <a:rPr lang="de-AT" altLang="de-DE" sz="2800">
                <a:latin typeface="Arial" panose="020B0604020202020204" pitchFamily="34" charset="0"/>
                <a:ea typeface="ＭＳ Ｐゴシック" panose="020B0600070205080204" pitchFamily="34" charset="-128"/>
              </a:rPr>
              <a:t>Leitlinien</a:t>
            </a:r>
            <a:r>
              <a:rPr lang="en-US" altLang="de-DE" sz="2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 </a:t>
            </a:r>
            <a:r>
              <a:rPr lang="en-US" altLang="de-DE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Europäischen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Datenschutzausschusses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zum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vernetzten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Fahren</a:t>
            </a:r>
            <a:r>
              <a:rPr lang="en-US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(V 2.0)</a:t>
            </a:r>
          </a:p>
        </p:txBody>
      </p:sp>
    </p:spTree>
    <p:extLst>
      <p:ext uri="{BB962C8B-B14F-4D97-AF65-F5344CB8AC3E}">
        <p14:creationId xmlns:p14="http://schemas.microsoft.com/office/powerpoint/2010/main" val="57873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A3E70-160C-4F34-BB81-71F00732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Leitlinien des EDSA, Version 2.0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FFF054-2764-4F9F-A2E7-BD767C39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33" y="1416050"/>
            <a:ext cx="4958671" cy="48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265176" y="269148"/>
            <a:ext cx="9004585" cy="1307344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Einleitung und Anwendungsbereich</a:t>
            </a:r>
          </a:p>
        </p:txBody>
      </p:sp>
      <p:sp>
        <p:nvSpPr>
          <p:cNvPr id="15370" name="Inhaltsplatzhalter 1"/>
          <p:cNvSpPr txBox="1">
            <a:spLocks/>
          </p:cNvSpPr>
          <p:nvPr/>
        </p:nvSpPr>
        <p:spPr bwMode="auto">
          <a:xfrm>
            <a:off x="265176" y="1737112"/>
            <a:ext cx="8838851" cy="48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de-DE" sz="2000" b="1" dirty="0">
                <a:solidFill>
                  <a:srgbClr val="393C41"/>
                </a:solidFill>
              </a:rPr>
              <a:t>Einleitung:</a:t>
            </a:r>
            <a:r>
              <a:rPr lang="de-DE" sz="2000" dirty="0">
                <a:solidFill>
                  <a:srgbClr val="393C41"/>
                </a:solidFill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93C41"/>
                </a:solidFill>
              </a:rPr>
              <a:t>Die meisten Daten, die in einem vernetzten Fahrzeug generiert werden, sind personenbezogene Daten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93C41"/>
                </a:solidFill>
              </a:rPr>
              <a:t>Fahrzeug als Endgerät mit verschiedenen Nutzern </a:t>
            </a:r>
          </a:p>
          <a:p>
            <a:pPr eaLnBrk="0" hangingPunct="0">
              <a:spcBef>
                <a:spcPct val="20000"/>
              </a:spcBef>
            </a:pPr>
            <a:endParaRPr lang="de-DE" sz="1600" dirty="0">
              <a:solidFill>
                <a:srgbClr val="393C41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de-DE" sz="2000" b="1" dirty="0">
                <a:solidFill>
                  <a:srgbClr val="393C41"/>
                </a:solidFill>
              </a:rPr>
              <a:t>Anwendungsbereich: </a:t>
            </a:r>
          </a:p>
          <a:p>
            <a:pPr eaLnBrk="0" hangingPunct="0">
              <a:spcBef>
                <a:spcPct val="20000"/>
              </a:spcBef>
            </a:pPr>
            <a:r>
              <a:rPr lang="de-DE" dirty="0">
                <a:solidFill>
                  <a:srgbClr val="393C41"/>
                </a:solidFill>
              </a:rPr>
              <a:t>Verarbeitung von personenbezogenen Daten bei einer nicht gewerblichen Benutzung von vernetzten Fahrzeugen durch Betroffene (Fahrer, Insassen, Fahrzeughalter, andere Verkehrsteilnehmer usw.) - die personenbezogenen Daten können:</a:t>
            </a:r>
          </a:p>
          <a:p>
            <a:pPr eaLnBrk="0" hangingPunct="0">
              <a:spcBef>
                <a:spcPct val="20000"/>
              </a:spcBef>
            </a:pPr>
            <a:endParaRPr lang="de-DE" sz="500" dirty="0">
              <a:solidFill>
                <a:srgbClr val="393C41"/>
              </a:solidFill>
            </a:endParaRPr>
          </a:p>
          <a:p>
            <a:pPr marL="857250" lvl="1" indent="-400050">
              <a:spcBef>
                <a:spcPct val="20000"/>
              </a:spcBef>
              <a:buFont typeface="+mj-lt"/>
              <a:buAutoNum type="romanLcPeriod"/>
            </a:pPr>
            <a:r>
              <a:rPr lang="de-DE" sz="1600" dirty="0">
                <a:solidFill>
                  <a:srgbClr val="393C41"/>
                </a:solidFill>
              </a:rPr>
              <a:t>in dem Fahrzeug oder in einer unabhängigen mobilen Anwendung produziert werden</a:t>
            </a:r>
          </a:p>
          <a:p>
            <a:pPr marL="857250" lvl="1" indent="-400050">
              <a:spcBef>
                <a:spcPct val="20000"/>
              </a:spcBef>
              <a:buFont typeface="+mj-lt"/>
              <a:buAutoNum type="romanLcPeriod"/>
            </a:pPr>
            <a:r>
              <a:rPr lang="de-DE" sz="1600" dirty="0">
                <a:solidFill>
                  <a:srgbClr val="393C41"/>
                </a:solidFill>
              </a:rPr>
              <a:t>zwischen dem Fahrzeug und einem vernetzten Gerät ausgetauscht werden</a:t>
            </a:r>
          </a:p>
          <a:p>
            <a:pPr marL="857250" lvl="1" indent="-400050">
              <a:spcBef>
                <a:spcPct val="20000"/>
              </a:spcBef>
              <a:buFont typeface="+mj-lt"/>
              <a:buAutoNum type="romanLcPeriod"/>
            </a:pPr>
            <a:r>
              <a:rPr lang="de-DE" sz="1600" dirty="0">
                <a:solidFill>
                  <a:srgbClr val="393C41"/>
                </a:solidFill>
              </a:rPr>
              <a:t>in dem Fahrzeug/der mobilen Anwendung gesammelt und an einen Außenstehenden zur Weiterverarbeitung übermittelt werden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39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0596E-ED16-4F7D-BD8A-856981AE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29184"/>
            <a:ext cx="8689613" cy="1316736"/>
          </a:xfrm>
        </p:spPr>
        <p:txBody>
          <a:bodyPr/>
          <a:lstStyle/>
          <a:p>
            <a:r>
              <a:rPr lang="de-AT" dirty="0"/>
              <a:t>2. Empfehlungen zur Minimierung der datenschutzrechtlichen Risiken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03909-6AEA-4E17-A79C-6A7E1C0B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359988"/>
            <a:ext cx="8851392" cy="4949372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de-AT" sz="2000" dirty="0"/>
          </a:p>
          <a:p>
            <a:pPr>
              <a:spcBef>
                <a:spcPts val="600"/>
              </a:spcBef>
            </a:pPr>
            <a:r>
              <a:rPr lang="de-AT" sz="2000" dirty="0"/>
              <a:t>Die Leitlinien und darin enthaltene Empfehlungen richten sich vor allem an </a:t>
            </a:r>
          </a:p>
          <a:p>
            <a:pPr>
              <a:spcBef>
                <a:spcPts val="600"/>
              </a:spcBef>
            </a:pPr>
            <a:endParaRPr lang="de-AT" sz="2000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de-AT" sz="2000" dirty="0"/>
              <a:t>Fahrzeug- und Ausrüstungshersteller,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de-AT" sz="2000" dirty="0"/>
              <a:t>Werkstätten, Autohäuser,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de-AT" sz="2000" dirty="0"/>
              <a:t>Telekommunikationsbetreiber,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de-AT" sz="2000" dirty="0"/>
              <a:t>andere Dienstleister und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de-AT" sz="2000" dirty="0"/>
              <a:t>jeden anderen Beteiligten, der als Verantwortlicher oder als Auftragsverarbeiter fungiert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6818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0596E-ED16-4F7D-BD8A-856981AE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29184"/>
            <a:ext cx="8689613" cy="1316736"/>
          </a:xfrm>
        </p:spPr>
        <p:txBody>
          <a:bodyPr/>
          <a:lstStyle/>
          <a:p>
            <a:r>
              <a:rPr lang="de-AT" dirty="0"/>
              <a:t>3. Datenkategorien </a:t>
            </a:r>
            <a:r>
              <a:rPr lang="de-AT"/>
              <a:t>- Standortdaten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03909-6AEA-4E17-A79C-6A7E1C0B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359988"/>
            <a:ext cx="8851392" cy="4949372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de-AT" sz="2000" dirty="0"/>
          </a:p>
          <a:p>
            <a:pPr eaLnBrk="0" hangingPunct="0">
              <a:lnSpc>
                <a:spcPct val="150000"/>
              </a:lnSpc>
            </a:pPr>
            <a:r>
              <a:rPr lang="de-DE" u="sng" dirty="0">
                <a:solidFill>
                  <a:srgbClr val="393C4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A.) Standortdaten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93C41"/>
                </a:solidFill>
                <a:ea typeface="ＭＳ Ｐゴシック" pitchFamily="34" charset="-128"/>
              </a:rPr>
              <a:t>Potentielle Preisgabe von Arbeits- und Wohnorten, Interessensschwerpunkten, Religion oder sexueller Orientierung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93C41"/>
                </a:solidFill>
                <a:ea typeface="ＭＳ Ｐゴシック" pitchFamily="34" charset="-128"/>
              </a:rPr>
              <a:t>Sammlung nur zulässig, wenn absolut notwendig für den Zweck der Verarbeitung – Grundsatz der Datenminimierung hier besonders streng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93C41"/>
                </a:solidFill>
                <a:ea typeface="ＭＳ Ｐゴシック" pitchFamily="34" charset="-128"/>
              </a:rPr>
              <a:t>EDSA betont Wichtigkeit, die Speicherdauer zu begrenzen, geringe Zugriffshäufigkeit auf Standortdaten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93C41"/>
                </a:solidFill>
                <a:ea typeface="ＭＳ Ｐゴシック" pitchFamily="34" charset="-128"/>
              </a:rPr>
              <a:t>genaue Information, wie Standortdaten verarbeitet werden und auch im Moment der Verarbeitung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93C41"/>
                </a:solidFill>
                <a:ea typeface="ＭＳ Ｐゴシック" pitchFamily="34" charset="-128"/>
              </a:rPr>
              <a:t>jederzeitige Deaktivierung muss möglich sein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510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8463B-A636-4793-A401-26403913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0" y="402336"/>
            <a:ext cx="8135938" cy="1429305"/>
          </a:xfrm>
        </p:spPr>
        <p:txBody>
          <a:bodyPr/>
          <a:lstStyle/>
          <a:p>
            <a:r>
              <a:rPr lang="de-AT" dirty="0">
                <a:solidFill>
                  <a:srgbClr val="CC0000"/>
                </a:solidFill>
              </a:rPr>
              <a:t>3. Datenkategorien - Biometrische Daten</a:t>
            </a:r>
            <a:br>
              <a:rPr lang="de-AT" u="sng" dirty="0">
                <a:solidFill>
                  <a:srgbClr val="CC0000"/>
                </a:solidFill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2749D-61F2-4408-8715-04A309D6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0" y="1973973"/>
            <a:ext cx="8886548" cy="5036612"/>
          </a:xfrm>
        </p:spPr>
        <p:txBody>
          <a:bodyPr/>
          <a:lstStyle/>
          <a:p>
            <a:r>
              <a:rPr lang="de-AT" u="sng" dirty="0"/>
              <a:t>B.) Biometrische Daten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Garantie der vollständigen Kontrolle über die Daten:</a:t>
            </a:r>
          </a:p>
          <a:p>
            <a:pPr marL="1200150" lvl="1" indent="-457200">
              <a:lnSpc>
                <a:spcPct val="100000"/>
              </a:lnSpc>
              <a:buFont typeface="+mj-lt"/>
              <a:buAutoNum type="arabicPeriod"/>
            </a:pPr>
            <a:r>
              <a:rPr lang="de-AT" sz="1800" dirty="0"/>
              <a:t>nicht biometrische </a:t>
            </a:r>
            <a:r>
              <a:rPr lang="de-AT" sz="1800" b="1" dirty="0"/>
              <a:t>Alternative anbieten</a:t>
            </a:r>
            <a:r>
              <a:rPr lang="de-AT" sz="1800" dirty="0"/>
              <a:t>, kein Zwang zur Verwendung der biometrischen Daten</a:t>
            </a:r>
          </a:p>
          <a:p>
            <a:pPr marL="1200150" lvl="1" indent="-457200">
              <a:lnSpc>
                <a:spcPct val="100000"/>
              </a:lnSpc>
              <a:buFont typeface="+mj-lt"/>
              <a:buAutoNum type="arabicPeriod"/>
            </a:pPr>
            <a:r>
              <a:rPr lang="de-AT" sz="1800" dirty="0"/>
              <a:t>Speicherung/ Abgleich der biometrischen Daten nur lokal und in verschlüsselter Form – </a:t>
            </a:r>
            <a:r>
              <a:rPr lang="de-AT" sz="1800" b="1" dirty="0"/>
              <a:t>kein Auslesen von Extern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Sicherheit und Verschlüsselung besonders wichtig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42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5AAAD-D163-42AC-8E18-1C8CBB5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320040"/>
            <a:ext cx="8135938" cy="1324503"/>
          </a:xfrm>
        </p:spPr>
        <p:txBody>
          <a:bodyPr/>
          <a:lstStyle/>
          <a:p>
            <a:r>
              <a:rPr lang="de-AT" dirty="0"/>
              <a:t>3. Datenkategorien - Daten zur Aufdeckung von Straftaten oder anderen Verstößen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33018F-DE52-459A-9577-48C9E925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453896"/>
            <a:ext cx="8903855" cy="49286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AT" u="sng" dirty="0"/>
              <a:t>C.) Daten zur Aufdeckung von Straftaten und sonstigen Verstößen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AT" sz="2000" dirty="0"/>
              <a:t>= Verarbeitung von Daten, die auf eine Rechtsverletzung hindeuten</a:t>
            </a:r>
            <a:endParaRPr lang="de-AT" sz="2000" b="1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AT" sz="2000" dirty="0"/>
              <a:t>Behörde muss Art 10 DSGVO beachten: geeignete Garantien für die Rechte und Freiheiten der betroffenen Personen</a:t>
            </a:r>
          </a:p>
          <a:p>
            <a:pPr>
              <a:lnSpc>
                <a:spcPct val="150000"/>
              </a:lnSpc>
            </a:pPr>
            <a:r>
              <a:rPr lang="de-AT" sz="2000" dirty="0"/>
              <a:t>→ Empfehlung EDPB:</a:t>
            </a:r>
          </a:p>
          <a:p>
            <a:pPr marL="1200150" lvl="1" indent="-457200">
              <a:buFont typeface="+mj-lt"/>
              <a:buAutoNum type="arabicPeriod"/>
            </a:pPr>
            <a:r>
              <a:rPr lang="de-AT" dirty="0"/>
              <a:t>lokale Verarbeitung der Daten (Kontrolle des Betroffenen)</a:t>
            </a:r>
          </a:p>
          <a:p>
            <a:pPr marL="1200150" lvl="1" indent="-457200">
              <a:lnSpc>
                <a:spcPct val="100000"/>
              </a:lnSpc>
              <a:buFont typeface="+mj-lt"/>
              <a:buAutoNum type="arabicPeriod"/>
            </a:pPr>
            <a:r>
              <a:rPr lang="de-AT" dirty="0"/>
              <a:t>keine externe Datenverarbeitung (Ausnahmefälle möglich)</a:t>
            </a:r>
          </a:p>
          <a:p>
            <a:pPr marL="1257300" lvl="1" indent="-5143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057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8245A-FFE9-409F-804D-729CB8E2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457200"/>
            <a:ext cx="8148130" cy="1350176"/>
          </a:xfrm>
        </p:spPr>
        <p:txBody>
          <a:bodyPr/>
          <a:lstStyle/>
          <a:p>
            <a:r>
              <a:rPr lang="de-AT" dirty="0"/>
              <a:t>4. Datenschutz durch datenschutzfreundliche Voreinstellungen nach Art 25 DSGVO: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31130-E511-4BBC-981C-A13B3EE9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380744"/>
            <a:ext cx="8897111" cy="488289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de-AT" u="sng" dirty="0"/>
              <a:t>A.) Lokale Verarbeitung von personenbezogenen Daten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Empfehlung: Abhängigkeit des Zugriffs auf Daten von einer externen Cloud sollte vermieden werden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Kontrolle der Benutzer (</a:t>
            </a:r>
            <a:r>
              <a:rPr lang="de-AT" dirty="0" err="1"/>
              <a:t>ua</a:t>
            </a:r>
            <a:r>
              <a:rPr lang="de-AT" dirty="0"/>
              <a:t> Möglichkeit, Daten für anderen Zweck zu löschen, keine Weitergabe an Dritte,  Betroffenen sollten alle Daten vor Verkauf löschen können, direkter Zugang zu den Daten sollte  ermöglicht werden)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auch, wenn Daten auf ein Gerät wie ein Smartphone übertragen werden, sollte kein Zugriff des Anbieters der Anwendung auf dem Smartphone bestehen 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dirty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170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695" y="4126706"/>
            <a:ext cx="6400800" cy="1752600"/>
          </a:xfrm>
        </p:spPr>
        <p:txBody>
          <a:bodyPr/>
          <a:lstStyle/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de-DE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de-DE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 Dr. Rainer Knyrim</a:t>
            </a:r>
          </a:p>
          <a:p>
            <a:pPr algn="ctr" eaLnBrk="1" hangingPunct="1"/>
            <a:r>
              <a:rPr lang="en-GB" altLang="de-DE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Knyrim Trieb Rechtsanwälte Wien</a:t>
            </a:r>
          </a:p>
          <a:p>
            <a:pPr algn="ctr"/>
            <a:r>
              <a:rPr lang="de-AT" altLang="de-DE" sz="2000" b="1" dirty="0">
                <a:ea typeface="ＭＳ Ｐゴシック" panose="020B0600070205080204" pitchFamily="34" charset="-128"/>
              </a:rPr>
              <a:t>IT-Rechtstag 2022</a:t>
            </a:r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252" y="3073059"/>
            <a:ext cx="8641496" cy="2271299"/>
          </a:xfrm>
        </p:spPr>
        <p:txBody>
          <a:bodyPr/>
          <a:lstStyle/>
          <a:p>
            <a:pPr algn="ctr"/>
            <a:r>
              <a:rPr lang="de-DE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Vernetztes Fahren: DSGVO und ePrivacy</a:t>
            </a:r>
            <a:endParaRPr lang="en-US" altLang="de-DE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DEF20-9CC9-497D-85E8-4E64EE65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9359"/>
            <a:ext cx="8135938" cy="1331888"/>
          </a:xfrm>
        </p:spPr>
        <p:txBody>
          <a:bodyPr/>
          <a:lstStyle/>
          <a:p>
            <a:r>
              <a:rPr lang="de-AT" dirty="0"/>
              <a:t>4. Datenschutz durch datenschutzfreundliche Voreinstellungen nach Art 25 DSGVO: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D4308-7422-43C1-BEC9-1E3BDA7D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89888"/>
            <a:ext cx="8839200" cy="4873751"/>
          </a:xfrm>
        </p:spPr>
        <p:txBody>
          <a:bodyPr/>
          <a:lstStyle/>
          <a:p>
            <a:endParaRPr lang="de-AT" sz="2000" dirty="0"/>
          </a:p>
          <a:p>
            <a:pPr>
              <a:lnSpc>
                <a:spcPct val="150000"/>
              </a:lnSpc>
            </a:pPr>
            <a:r>
              <a:rPr lang="de-AT" u="sng" dirty="0"/>
              <a:t>B.) Anonymisierung und Pseudonymisierung </a:t>
            </a:r>
          </a:p>
          <a:p>
            <a:r>
              <a:rPr lang="de-AT" sz="2000" dirty="0"/>
              <a:t>der Daten bevor sie das Fahrzeug verlassen (keine Anwendung der DSGVO bei anonymisierten Daten)</a:t>
            </a:r>
          </a:p>
          <a:p>
            <a:endParaRPr lang="de-AT" sz="2000" dirty="0"/>
          </a:p>
          <a:p>
            <a:endParaRPr lang="de-AT" sz="2000" dirty="0"/>
          </a:p>
          <a:p>
            <a:pPr>
              <a:lnSpc>
                <a:spcPct val="150000"/>
              </a:lnSpc>
            </a:pPr>
            <a:r>
              <a:rPr lang="de-AT" u="sng" dirty="0"/>
              <a:t>C.) Datenschutzfolgeabschätzungen </a:t>
            </a:r>
          </a:p>
          <a:p>
            <a:r>
              <a:rPr lang="de-AT" sz="2000" dirty="0"/>
              <a:t>nach Art 35 und 36 DSGVO – auch, wenn nicht erforderlich - im Entwurfsprozess/ Gestaltungsprozess empfehlenswert</a:t>
            </a:r>
          </a:p>
          <a:p>
            <a:endParaRPr lang="de-AT" sz="2000" dirty="0"/>
          </a:p>
          <a:p>
            <a:endParaRPr lang="de-AT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5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7478C-1BDE-4F16-8B8F-87DDB75B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29184"/>
            <a:ext cx="8135938" cy="1331888"/>
          </a:xfrm>
        </p:spPr>
        <p:txBody>
          <a:bodyPr/>
          <a:lstStyle/>
          <a:p>
            <a:r>
              <a:rPr lang="de-AT" dirty="0"/>
              <a:t>5. Informationspflichten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9AD693-7526-4E62-A4E5-63B92153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62457"/>
            <a:ext cx="8839200" cy="495604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4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000" dirty="0"/>
              <a:t>vom Verantwortlichen (Fahrzeug- und Ausrüstungshersteller oder Dienstleister) über Verarbeitungszweck, Datenempfänger, Zeitraum der Datenspeicherung, Weiterverarbeitung, </a:t>
            </a:r>
            <a:r>
              <a:rPr lang="de-AT" sz="2000" dirty="0" err="1"/>
              <a:t>allf</a:t>
            </a:r>
            <a:r>
              <a:rPr lang="de-AT" sz="2000" dirty="0"/>
              <a:t>. </a:t>
            </a:r>
            <a:r>
              <a:rPr lang="de-AT" sz="2000" dirty="0" err="1"/>
              <a:t>Drittlandsübermittlung</a:t>
            </a:r>
            <a:r>
              <a:rPr lang="de-AT" sz="2000" dirty="0"/>
              <a:t> und Schutzvorkehrungen, Rechte der Betroffenen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in klarer, einfacher und leicht zugänglicher Form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000" dirty="0"/>
              <a:t>Verwendung von standardisierten Symbolen zur Erhöhung der Transparenz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12880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2C0AE-7EA2-454F-B63F-3C903DAD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0896"/>
            <a:ext cx="8135938" cy="1331888"/>
          </a:xfrm>
        </p:spPr>
        <p:txBody>
          <a:bodyPr/>
          <a:lstStyle/>
          <a:p>
            <a:r>
              <a:rPr lang="de-AT" dirty="0"/>
              <a:t>5. Betroffenenrechte und Sicherheit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A288A-5E24-490B-9E93-3CC9A21D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9032"/>
            <a:ext cx="8775192" cy="4864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wirksame Durchsetzung des Rechts auf Zugang, Berichtigung, Löschung, Einschränkung der Verarbeitung, Datenübertragbarkeit und  Widerspruch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Erleichterung Einstellungsänderung – v.a. Privatsphäre – durch ein  </a:t>
            </a:r>
            <a:r>
              <a:rPr lang="de-AT" sz="2000" b="1" dirty="0">
                <a:solidFill>
                  <a:schemeClr val="tx1"/>
                </a:solidFill>
              </a:rPr>
              <a:t>Profilverwaltungssystem im Fahrzeug</a:t>
            </a:r>
            <a:r>
              <a:rPr lang="de-AT" sz="2000" dirty="0">
                <a:solidFill>
                  <a:schemeClr val="tx1"/>
                </a:solidFill>
              </a:rPr>
              <a:t>, </a:t>
            </a:r>
            <a:r>
              <a:rPr lang="de-AT" sz="2000" b="1" dirty="0">
                <a:solidFill>
                  <a:schemeClr val="tx1"/>
                </a:solidFill>
              </a:rPr>
              <a:t>beim Verkauf des Fahrzeuges müssen alle persönlichen Daten gelöscht werden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Aufzählung diverser Maßnahmenvorschläge für Fahrzeug- und Ausrüstungshersteller zur Verhinderung von Zugriffen durch unbefugte Personen</a:t>
            </a:r>
            <a:endParaRPr lang="de-AT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237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D2FFA-879E-4413-9E19-93D966D5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Übertragung personenbezogener Daten an Dritte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361DE-4900-4CF4-B073-E37B711F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EDSA empfiehlt, angesichts der „Sensibilität der Fahrzeugnutzungsdaten“ vor Übermittlung an einen weiteren Verantwortlichen eine Einwilligung einzuholen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703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605EB-A005-4D2F-8E3C-E505BD5C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7. Use Cases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84497A-B689-423C-A5D3-CAD224D1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Use Cases in den Leitlinien:</a:t>
            </a:r>
          </a:p>
          <a:p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Erbringung einer Dienstleistung durch eine dritte Partei 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AT" dirty="0" err="1"/>
              <a:t>pay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drive</a:t>
            </a:r>
            <a:r>
              <a:rPr lang="de-AT" dirty="0"/>
              <a:t> – Versicherung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AT" dirty="0"/>
              <a:t>elektronische Parkplatzbuchung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eCall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Unfallforschungsstudien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Autodiebstahl</a:t>
            </a:r>
          </a:p>
        </p:txBody>
      </p:sp>
    </p:spTree>
    <p:extLst>
      <p:ext uri="{BB962C8B-B14F-4D97-AF65-F5344CB8AC3E}">
        <p14:creationId xmlns:p14="http://schemas.microsoft.com/office/powerpoint/2010/main" val="255675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4082-4BAB-40B8-A84A-1E575B5A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E2313E0-DF41-4FD3-B6EA-8539B3DA5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4"/>
          <a:stretch/>
        </p:blipFill>
        <p:spPr>
          <a:xfrm>
            <a:off x="124287" y="163985"/>
            <a:ext cx="8979453" cy="6581479"/>
          </a:xfrm>
        </p:spPr>
      </p:pic>
    </p:spTree>
    <p:extLst>
      <p:ext uri="{BB962C8B-B14F-4D97-AF65-F5344CB8AC3E}">
        <p14:creationId xmlns:p14="http://schemas.microsoft.com/office/powerpoint/2010/main" val="188127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695" y="4126706"/>
            <a:ext cx="6400800" cy="1752600"/>
          </a:xfrm>
        </p:spPr>
        <p:txBody>
          <a:bodyPr/>
          <a:lstStyle/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de-DE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endParaRPr lang="en-GB" altLang="de-DE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de-DE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252" y="3073059"/>
            <a:ext cx="8641496" cy="2271299"/>
          </a:xfrm>
        </p:spPr>
        <p:txBody>
          <a:bodyPr/>
          <a:lstStyle/>
          <a:p>
            <a:pPr algn="ctr"/>
            <a:r>
              <a:rPr lang="de-AT" altLang="de-DE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II. </a:t>
            </a:r>
            <a:r>
              <a:rPr lang="de-AT" altLang="de-DE" sz="2800" dirty="0">
                <a:ea typeface="ＭＳ Ｐゴシック" panose="020B0600070205080204" pitchFamily="34" charset="-128"/>
              </a:rPr>
              <a:t>ePrivacy</a:t>
            </a:r>
            <a:endParaRPr lang="en-US" altLang="de-DE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104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8F332-FD30-491D-BCDB-53481E59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ePrivacy-VO – aktueller Stand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2F2D5-7C55-40DD-8CBD-17A601AC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Zweck:</a:t>
            </a:r>
            <a:r>
              <a:rPr lang="de-DE" sz="2000" dirty="0"/>
              <a:t> Stärkung der Privatsphäre von Bürgern bei Online Kommunikation; Privatsphäre und Datenschutz soll nicht an Ländergrenzen scheitern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Ursprüngliches zeitliches Ziel: </a:t>
            </a:r>
            <a:r>
              <a:rPr lang="de-DE" sz="2000" dirty="0"/>
              <a:t>Einigung mit Inkrafttreten gemeinsam mit der DSGVO  im Jahr 2016, hätte die ePrivacy-RL ersetzen sollen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Seit 10.2.2021:</a:t>
            </a:r>
            <a:r>
              <a:rPr lang="de-DE" sz="2000" dirty="0"/>
              <a:t> neuer Entwurf des Rates, auf dessen Grundlage neue Verhandlungen stattfinden, jedoch konnte (Stand April 2022) weiterhin keine Einigung erzielt werden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3106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B8C95-343F-43C2-ABDC-407D4032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ePrivacy-RL: „Cookie-Regelung“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39BBF-8570-4076-BB75-45FAD5B7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41088"/>
            <a:ext cx="8207375" cy="44847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Art 5 Abs 3 ePrivacy-RL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Relevanz für vernetztes Fahren: Fahrzeug und verbundenes Gerät als „Endeinrichtung“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jegliche Daten betroffen, bei personenbezogenen Daten: </a:t>
            </a:r>
            <a:r>
              <a:rPr lang="de-DE" dirty="0" err="1"/>
              <a:t>lex</a:t>
            </a:r>
            <a:r>
              <a:rPr lang="de-DE" dirty="0"/>
              <a:t> specialis </a:t>
            </a:r>
            <a:r>
              <a:rPr lang="de-DE" dirty="0" err="1"/>
              <a:t>ggü</a:t>
            </a:r>
            <a:r>
              <a:rPr lang="de-DE" dirty="0"/>
              <a:t> DSGVO (Anonymisierung hilft nicht)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Leitlinien zum vernetzten Fahren: Art 5 Abs 3 ePrivacy-RL geht vor, daher </a:t>
            </a:r>
            <a:r>
              <a:rPr lang="de-DE" b="1" dirty="0"/>
              <a:t>Einwilligung </a:t>
            </a:r>
            <a:r>
              <a:rPr lang="de-DE" dirty="0"/>
              <a:t>für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Speicherung von Informationen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Zugriff auf gespeicherte Informationen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nachfolgende Verarbeitung der Informationen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AT" sz="500" dirty="0"/>
          </a:p>
          <a:p>
            <a:pPr lvl="1" indent="0">
              <a:lnSpc>
                <a:spcPct val="100000"/>
              </a:lnSpc>
              <a:buNone/>
            </a:pPr>
            <a:r>
              <a:rPr lang="de-AT" sz="1600" i="1" dirty="0"/>
              <a:t>… ausdrücklich seit der Überarbeitung der Leitlinien (V 2.0).</a:t>
            </a:r>
          </a:p>
        </p:txBody>
      </p:sp>
    </p:spTree>
    <p:extLst>
      <p:ext uri="{BB962C8B-B14F-4D97-AF65-F5344CB8AC3E}">
        <p14:creationId xmlns:p14="http://schemas.microsoft.com/office/powerpoint/2010/main" val="290641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B8C95-343F-43C2-ABDC-407D4032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Österreich und Deutschland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39BBF-8570-4076-BB75-45FAD5B7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07375" cy="4484712"/>
          </a:xfrm>
        </p:spPr>
        <p:txBody>
          <a:bodyPr/>
          <a:lstStyle/>
          <a:p>
            <a:r>
              <a:rPr lang="de-DE" u="sng" dirty="0"/>
              <a:t>Österreich: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„Cookie-Paragraph“: § 165 Abs 3 TKG 2021: Anwendbarkeit auf vernetztes Fahren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Dienst der Informationsgesellschaft iSd ECG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Unterschiede TKG / ePrivacy-RL: 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personenbezogene Daten vs. Informationen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Zugang/Ermittlung vs. Zugriff</a:t>
            </a:r>
            <a:endParaRPr lang="de-AT" dirty="0"/>
          </a:p>
          <a:p>
            <a:r>
              <a:rPr lang="de-DE" u="sng" dirty="0"/>
              <a:t>Deutschland: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§ 25 TTDSG (in Kraft seit 1.12.2021)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keine Divergenz zur ePrivacy-RL bei Begrifflichkeiten („Informationen“ und „Zugriff“)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Paradigmenwechsel iZm Einwilligungserfordernis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3820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ACD72-644A-45BA-9F02-976BDB73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Auto, 1999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74C073E-47CD-4E41-84E6-4B0B07069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9" t="24785" r="34301" b="26346"/>
          <a:stretch/>
        </p:blipFill>
        <p:spPr>
          <a:xfrm>
            <a:off x="89661" y="1472676"/>
            <a:ext cx="8877284" cy="5079044"/>
          </a:xfrm>
        </p:spPr>
      </p:pic>
    </p:spTree>
    <p:extLst>
      <p:ext uri="{BB962C8B-B14F-4D97-AF65-F5344CB8AC3E}">
        <p14:creationId xmlns:p14="http://schemas.microsoft.com/office/powerpoint/2010/main" val="2994993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458E2-31BB-42A9-AC86-FFC04E03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Audi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A49A62A-FB39-4E6F-BC85-04076A383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2" y="2477814"/>
            <a:ext cx="8207375" cy="1902371"/>
          </a:xfr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A9C219B-602A-4D37-81E4-D74CD97271E7}"/>
              </a:ext>
            </a:extLst>
          </p:cNvPr>
          <p:cNvSpPr txBox="1">
            <a:spLocks/>
          </p:cNvSpPr>
          <p:nvPr/>
        </p:nvSpPr>
        <p:spPr bwMode="auto">
          <a:xfrm>
            <a:off x="304800" y="6550981"/>
            <a:ext cx="8207375" cy="3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9pPr>
          </a:lstStyle>
          <a:p>
            <a:r>
              <a:rPr lang="de-DE" sz="1050" kern="0" dirty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kern="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https://www.audi.de/rechtliches/ttdsg</a:t>
            </a:r>
            <a:r>
              <a:rPr lang="de-DE" sz="105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AT" sz="105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2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6E8C4-EC9B-484A-A540-DB4B35FA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Audi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A62DC-2B7B-4F5B-AC6C-AA4F1C290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9D2C3E-0E02-41EF-AD0E-CF3C50AD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73" y="1416050"/>
            <a:ext cx="5574392" cy="482126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6058F23-C98A-4CEC-BEE2-17E596B1DF80}"/>
              </a:ext>
            </a:extLst>
          </p:cNvPr>
          <p:cNvSpPr txBox="1">
            <a:spLocks/>
          </p:cNvSpPr>
          <p:nvPr/>
        </p:nvSpPr>
        <p:spPr bwMode="auto">
          <a:xfrm>
            <a:off x="304800" y="6550981"/>
            <a:ext cx="8207375" cy="3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Verdana" panose="020B0604030504040204" pitchFamily="34" charset="0"/>
              <a:buChar char="▪"/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393C41"/>
                </a:solidFill>
                <a:latin typeface="+mn-lt"/>
              </a:defRPr>
            </a:lvl9pPr>
          </a:lstStyle>
          <a:p>
            <a:r>
              <a:rPr lang="de-DE" sz="1050" kern="0" dirty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kern="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https://www.audi.de/rechtliches/ttdsg</a:t>
            </a:r>
            <a:r>
              <a:rPr lang="de-DE" sz="105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AT" sz="105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5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103A6-49A6-4CA6-B313-8EDDE484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Fazit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CEB12E-5930-4419-BDFC-BBF1E491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07375" cy="4484712"/>
          </a:xfrm>
        </p:spPr>
        <p:txBody>
          <a:bodyPr/>
          <a:lstStyle/>
          <a:p>
            <a:r>
              <a:rPr lang="de-DE" sz="2300" dirty="0"/>
              <a:t>Derzeitigere Stand: ausdrückliche Einwilligung zur Verarbeitung von Daten aus dem vernetzen Fahrzeug/der Applikation erforderlich?</a:t>
            </a:r>
          </a:p>
          <a:p>
            <a:r>
              <a:rPr lang="de-DE" sz="2300" dirty="0"/>
              <a:t> außer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wenn der alleinige Zweck die Durchführung oder Erleichterung der Übertragung einer Nachricht über ein elektronisches Kommunikationsnetz ist </a:t>
            </a:r>
            <a:r>
              <a:rPr lang="de-DE" sz="1800" b="0" i="1" u="none" strike="noStrike" baseline="0" dirty="0">
                <a:latin typeface="Calibri" panose="020F0502020204030204" pitchFamily="34" charset="0"/>
              </a:rPr>
              <a:t>(eher nicht relevant bei vernetzten Fahrzeugen)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soweit dies unbedingt erforderlich ist, um einen vom Teilnehmer oder Nutzer ausdrücklich gewünschten Dienst der Informationsgesellschaft zur Verfügung </a:t>
            </a:r>
            <a:r>
              <a:rPr lang="de-AT" sz="1800" b="0" i="0" u="none" strike="noStrike" baseline="0" dirty="0">
                <a:latin typeface="Calibri" panose="020F0502020204030204" pitchFamily="34" charset="0"/>
              </a:rPr>
              <a:t>zu stellen </a:t>
            </a:r>
            <a:r>
              <a:rPr lang="de-AT" sz="1800" b="0" i="1" u="none" strike="noStrike" baseline="0" dirty="0">
                <a:latin typeface="Calibri" panose="020F0502020204030204" pitchFamily="34" charset="0"/>
              </a:rPr>
              <a:t>(Grenze Weiterverarbeitung zu anderen Zwecken)</a:t>
            </a:r>
          </a:p>
          <a:p>
            <a:pPr lvl="1" indent="0">
              <a:lnSpc>
                <a:spcPct val="100000"/>
              </a:lnSpc>
              <a:buNone/>
            </a:pPr>
            <a:endParaRPr lang="de-AT" sz="1800" b="0" i="1" u="none" strike="noStrike" baseline="0" dirty="0">
              <a:latin typeface="Calibri" panose="020F0502020204030204" pitchFamily="34" charset="0"/>
            </a:endParaRPr>
          </a:p>
          <a:p>
            <a:pPr marL="285750"/>
            <a:r>
              <a:rPr lang="de-AT" sz="1800" dirty="0"/>
              <a:t>Keine Rechtfertigung mit einem der anderen Tatbestände des Art 6 DSGVO bzw. mit Art 6 Abs 4 DSGVO, weil Art 5 Abs 3 ePrivacy-RL </a:t>
            </a:r>
            <a:r>
              <a:rPr lang="de-AT" sz="1800" dirty="0" err="1"/>
              <a:t>lex</a:t>
            </a:r>
            <a:r>
              <a:rPr lang="de-AT" sz="1800" dirty="0"/>
              <a:t> specialis?</a:t>
            </a:r>
          </a:p>
        </p:txBody>
      </p:sp>
    </p:spTree>
    <p:extLst>
      <p:ext uri="{BB962C8B-B14F-4D97-AF65-F5344CB8AC3E}">
        <p14:creationId xmlns:p14="http://schemas.microsoft.com/office/powerpoint/2010/main" val="1593645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C142A-4E31-4483-AC41-717C73F6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Beispiele: Tesla, VW, Audi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7AFB3C-1271-4778-B480-1EE73F686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" t="15781" r="2940" b="12511"/>
          <a:stretch/>
        </p:blipFill>
        <p:spPr>
          <a:xfrm>
            <a:off x="550416" y="1633491"/>
            <a:ext cx="8037266" cy="4696288"/>
          </a:xfrm>
        </p:spPr>
      </p:pic>
    </p:spTree>
    <p:extLst>
      <p:ext uri="{BB962C8B-B14F-4D97-AF65-F5344CB8AC3E}">
        <p14:creationId xmlns:p14="http://schemas.microsoft.com/office/powerpoint/2010/main" val="2257390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61F3A-4D5E-4223-A13F-73608BBC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51FBDF-FB54-4412-B8E7-B20423EC3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1" y="52393"/>
            <a:ext cx="8930936" cy="6892200"/>
          </a:xfrm>
        </p:spPr>
      </p:pic>
    </p:spTree>
    <p:extLst>
      <p:ext uri="{BB962C8B-B14F-4D97-AF65-F5344CB8AC3E}">
        <p14:creationId xmlns:p14="http://schemas.microsoft.com/office/powerpoint/2010/main" val="2657673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F1F2D-2345-438D-978B-C03A279B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87D30C0-B7F3-4A10-AA7E-0598ECF8B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0919"/>
            <a:ext cx="8569485" cy="6613261"/>
          </a:xfrm>
        </p:spPr>
      </p:pic>
    </p:spTree>
    <p:extLst>
      <p:ext uri="{BB962C8B-B14F-4D97-AF65-F5344CB8AC3E}">
        <p14:creationId xmlns:p14="http://schemas.microsoft.com/office/powerpoint/2010/main" val="344465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275BB-7A89-4859-8F94-86925419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F8C0A58-00FF-4F14-BFF0-931961626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17" y="496596"/>
            <a:ext cx="8243128" cy="6361404"/>
          </a:xfrm>
        </p:spPr>
      </p:pic>
    </p:spTree>
    <p:extLst>
      <p:ext uri="{BB962C8B-B14F-4D97-AF65-F5344CB8AC3E}">
        <p14:creationId xmlns:p14="http://schemas.microsoft.com/office/powerpoint/2010/main" val="331138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1085A-F380-48E1-9025-9DE2531B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7C8DAE3-6628-4D7D-B258-0F1B2CBC4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2" y="523783"/>
            <a:ext cx="7822956" cy="6037148"/>
          </a:xfrm>
        </p:spPr>
      </p:pic>
    </p:spTree>
    <p:extLst>
      <p:ext uri="{BB962C8B-B14F-4D97-AF65-F5344CB8AC3E}">
        <p14:creationId xmlns:p14="http://schemas.microsoft.com/office/powerpoint/2010/main" val="2545006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23486-905E-45CF-A767-8B4032EB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4784"/>
            <a:ext cx="8207375" cy="3689350"/>
          </a:xfrm>
        </p:spPr>
        <p:txBody>
          <a:bodyPr/>
          <a:lstStyle/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endParaRPr lang="de-AT" sz="2000" kern="1200" dirty="0">
              <a:solidFill>
                <a:prstClr val="black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endParaRPr lang="de-AT" sz="2000" kern="1200" dirty="0">
              <a:solidFill>
                <a:prstClr val="black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b="1" kern="1200" dirty="0">
                <a:solidFill>
                  <a:srgbClr val="C00000"/>
                </a:solidFill>
                <a:ea typeface="+mn-ea"/>
              </a:rPr>
              <a:t>Diskussion</a:t>
            </a: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endParaRPr lang="de-AT" b="1" kern="1200" dirty="0">
              <a:solidFill>
                <a:srgbClr val="C00000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endParaRPr lang="de-AT" sz="2000" kern="1200" dirty="0">
              <a:solidFill>
                <a:prstClr val="black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endParaRPr lang="de-AT" sz="2000" kern="1200" dirty="0">
              <a:solidFill>
                <a:prstClr val="black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RA Dr. Rainer Knyrim</a:t>
            </a:r>
          </a:p>
          <a:p>
            <a:pPr lvl="0" algn="ctr" defTabSz="457200" fontAlgn="auto">
              <a:spcBef>
                <a:spcPts val="600"/>
              </a:spcBef>
              <a:spcAft>
                <a:spcPts val="60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Knyrim Trieb Rechtsanwälte OG</a:t>
            </a: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1060 Wien, Mariahilfer Straße 89A</a:t>
            </a: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Tel. +43/1/9093070, Fax +43/1/9093639</a:t>
            </a: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 E-Mail </a:t>
            </a:r>
            <a:r>
              <a:rPr lang="de-AT" sz="2000" kern="1200" dirty="0">
                <a:solidFill>
                  <a:prstClr val="black"/>
                </a:solidFill>
                <a:ea typeface="+mn-ea"/>
                <a:hlinkClick r:id="rId2"/>
              </a:rPr>
              <a:t>ky@kt.at</a:t>
            </a:r>
            <a:endParaRPr lang="de-AT" sz="2000" kern="1200" dirty="0">
              <a:solidFill>
                <a:prstClr val="black"/>
              </a:solidFill>
              <a:ea typeface="+mn-ea"/>
            </a:endParaRPr>
          </a:p>
          <a:p>
            <a:pPr lvl="0"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de-AT" sz="2000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de-AT" sz="2000" kern="1200" dirty="0">
                <a:solidFill>
                  <a:prstClr val="black"/>
                </a:solidFill>
                <a:ea typeface="+mn-ea"/>
                <a:hlinkClick r:id="rId3"/>
              </a:rPr>
              <a:t>www.kt.at/newsletter</a:t>
            </a:r>
            <a:r>
              <a:rPr lang="de-AT" sz="2000" kern="1200" dirty="0">
                <a:solidFill>
                  <a:prstClr val="black"/>
                </a:solidFill>
                <a:ea typeface="+mn-ea"/>
              </a:rPr>
              <a:t> 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50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ACD72-644A-45BA-9F02-976BDB73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Auto, 1999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353C845-598A-4124-A090-492AF801C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60" r="55865" b="36815"/>
          <a:stretch/>
        </p:blipFill>
        <p:spPr>
          <a:xfrm>
            <a:off x="304800" y="1565829"/>
            <a:ext cx="8421950" cy="4819205"/>
          </a:xfrm>
        </p:spPr>
      </p:pic>
    </p:spTree>
    <p:extLst>
      <p:ext uri="{BB962C8B-B14F-4D97-AF65-F5344CB8AC3E}">
        <p14:creationId xmlns:p14="http://schemas.microsoft.com/office/powerpoint/2010/main" val="321527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6C888-8DD1-4CE4-9DEB-2FDF4AD6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Auto, 2022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397098E-336D-43C7-8917-7B0D963F1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535" r="11854"/>
          <a:stretch/>
        </p:blipFill>
        <p:spPr>
          <a:xfrm>
            <a:off x="1" y="1331888"/>
            <a:ext cx="9144000" cy="5721234"/>
          </a:xfrm>
        </p:spPr>
      </p:pic>
    </p:spTree>
    <p:extLst>
      <p:ext uri="{BB962C8B-B14F-4D97-AF65-F5344CB8AC3E}">
        <p14:creationId xmlns:p14="http://schemas.microsoft.com/office/powerpoint/2010/main" val="278380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6C888-8DD1-4CE4-9DEB-2FDF4AD6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Auto, 2022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6004AAA-9EDE-447A-8252-02F37DE8C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48" r="2004" b="4720"/>
          <a:stretch/>
        </p:blipFill>
        <p:spPr>
          <a:xfrm>
            <a:off x="865056" y="1474099"/>
            <a:ext cx="7413888" cy="5081305"/>
          </a:xfrm>
        </p:spPr>
      </p:pic>
    </p:spTree>
    <p:extLst>
      <p:ext uri="{BB962C8B-B14F-4D97-AF65-F5344CB8AC3E}">
        <p14:creationId xmlns:p14="http://schemas.microsoft.com/office/powerpoint/2010/main" val="294019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F2A55-1C34-42CC-BA68-0E29876F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B55BF2-77F5-4F18-B119-D38429765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" y="0"/>
            <a:ext cx="9143792" cy="7056466"/>
          </a:xfrm>
        </p:spPr>
      </p:pic>
    </p:spTree>
    <p:extLst>
      <p:ext uri="{BB962C8B-B14F-4D97-AF65-F5344CB8AC3E}">
        <p14:creationId xmlns:p14="http://schemas.microsoft.com/office/powerpoint/2010/main" val="176020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CE4C9-93B3-44EB-B6AB-D828C807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691073-C161-41D5-8A27-FA7941222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" y="204186"/>
            <a:ext cx="9132290" cy="6812368"/>
          </a:xfrm>
        </p:spPr>
      </p:pic>
    </p:spTree>
    <p:extLst>
      <p:ext uri="{BB962C8B-B14F-4D97-AF65-F5344CB8AC3E}">
        <p14:creationId xmlns:p14="http://schemas.microsoft.com/office/powerpoint/2010/main" val="225217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907A1-DB52-424F-8C5A-558AFD5B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93F1242-46EB-4090-BB61-985AF200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073"/>
            <a:ext cx="9144000" cy="7056627"/>
          </a:xfrm>
        </p:spPr>
      </p:pic>
    </p:spTree>
    <p:extLst>
      <p:ext uri="{BB962C8B-B14F-4D97-AF65-F5344CB8AC3E}">
        <p14:creationId xmlns:p14="http://schemas.microsoft.com/office/powerpoint/2010/main" val="17853600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Preslmayr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damBecker"/>
        <a:ea typeface=""/>
        <a:cs typeface=""/>
      </a:majorFont>
      <a:minorFont>
        <a:latin typeface="AdamBeck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900" b="0" i="0" u="none" strike="noStrike" cap="none" normalizeH="0" baseline="0" smtClean="0">
            <a:ln>
              <a:noFill/>
            </a:ln>
            <a:solidFill>
              <a:srgbClr val="393C41"/>
            </a:solidFill>
            <a:effectLst/>
            <a:latin typeface="AdamBeck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900" b="0" i="0" u="none" strike="noStrike" cap="none" normalizeH="0" baseline="0" smtClean="0">
            <a:ln>
              <a:noFill/>
            </a:ln>
            <a:solidFill>
              <a:srgbClr val="393C41"/>
            </a:solidFill>
            <a:effectLst/>
            <a:latin typeface="AdamBecker" pitchFamily="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vDocId xmlns="06515227-2383-4e7a-8e23-fc41970238e8">212120</AdvDocId>
    <AdvDocVersion xmlns="06515227-2383-4e7a-8e23-fc41970238e8">0.5</AdvDocVersion>
    <SB xmlns="06515227-2383-4e7a-8e23-fc41970238e8">LU</SB>
    <ANr xmlns="06515227-2383-4e7a-8e23-fc41970238e8">399</AN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83A0B55C148644B68AFE1AC8EA1879" ma:contentTypeVersion="11" ma:contentTypeDescription="Ein neues Dokument erstellen." ma:contentTypeScope="" ma:versionID="079f755b788eecc2ce6a037042934586">
  <xsd:schema xmlns:xsd="http://www.w3.org/2001/XMLSchema" xmlns:xs="http://www.w3.org/2001/XMLSchema" xmlns:p="http://schemas.microsoft.com/office/2006/metadata/properties" xmlns:ns2="06515227-2383-4e7a-8e23-fc41970238e8" targetNamespace="http://schemas.microsoft.com/office/2006/metadata/properties" ma:root="true" ma:fieldsID="17f96478aad1462bbf5390e6a824451c" ns2:_="">
    <xsd:import namespace="06515227-2383-4e7a-8e23-fc41970238e8"/>
    <xsd:element name="properties">
      <xsd:complexType>
        <xsd:sequence>
          <xsd:element name="documentManagement">
            <xsd:complexType>
              <xsd:all>
                <xsd:element ref="ns2:SB" minOccurs="0"/>
                <xsd:element ref="ns2:AdvDocId" minOccurs="0"/>
                <xsd:element ref="ns2:AdvDocVersion" minOccurs="0"/>
                <xsd:element ref="ns2:ANr" minOccurs="0"/>
                <xsd:element ref="ns2:AKurz" minOccurs="0"/>
                <xsd:element ref="ns2:Klient1" minOccurs="0"/>
                <xsd:element ref="ns2:Klient1Kurz" minOccurs="0"/>
                <xsd:element ref="ns2:RA" minOccurs="0"/>
                <xsd:element ref="ns2:Causa" minOccurs="0"/>
                <xsd:element ref="ns2:Ablagedatum" minOccurs="0"/>
                <xsd:element ref="ns2:T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5227-2383-4e7a-8e23-fc41970238e8" elementFormDefault="qualified">
    <xsd:import namespace="http://schemas.microsoft.com/office/2006/documentManagement/types"/>
    <xsd:import namespace="http://schemas.microsoft.com/office/infopath/2007/PartnerControls"/>
    <xsd:element name="SB" ma:index="8" nillable="true" ma:displayName="SB" ma:description="SB des Dokuments" ma:internalName="SB">
      <xsd:simpleType>
        <xsd:restriction base="dms:Text">
          <xsd:maxLength value="3"/>
        </xsd:restriction>
      </xsd:simpleType>
    </xsd:element>
    <xsd:element name="AdvDocId" ma:index="9" nillable="true" ma:displayName="AdvDocId" ma:decimals="0" ma:description="Dokument ID" ma:internalName="AdvDocId">
      <xsd:simpleType>
        <xsd:restriction base="dms:Number"/>
      </xsd:simpleType>
    </xsd:element>
    <xsd:element name="AdvDocVersion" ma:index="10" nillable="true" ma:displayName="AdvDocVersion" ma:description="Dokument Version" ma:internalName="AdvDocVersion">
      <xsd:simpleType>
        <xsd:restriction base="dms:Text">
          <xsd:maxLength value="20"/>
        </xsd:restriction>
      </xsd:simpleType>
    </xsd:element>
    <xsd:element name="ANr" ma:index="11" nillable="true" ma:displayName="ANr" ma:indexed="true" ma:list="{4D044AEA-87A0-48CA-BE15-CDA741C311CC}" ma:internalName="ANr" ma:showField="ANr">
      <xsd:simpleType>
        <xsd:restriction base="dms:Lookup"/>
      </xsd:simpleType>
    </xsd:element>
    <xsd:element name="AKurz" ma:index="12" nillable="true" ma:displayName="AKurz" ma:list="{4D044AEA-87A0-48CA-BE15-CDA741C311CC}" ma:internalName="AKurz" ma:readOnly="true" ma:showField="AKurz" ma:web="93c84043-4928-45ef-b3db-d1e5af0847fb">
      <xsd:simpleType>
        <xsd:restriction base="dms:Lookup"/>
      </xsd:simpleType>
    </xsd:element>
    <xsd:element name="Klient1" ma:index="13" nillable="true" ma:displayName="Klient1" ma:list="{4D044AEA-87A0-48CA-BE15-CDA741C311CC}" ma:internalName="Klient1" ma:readOnly="true" ma:showField="Klient1" ma:web="93c84043-4928-45ef-b3db-d1e5af0847fb">
      <xsd:simpleType>
        <xsd:restriction base="dms:Lookup"/>
      </xsd:simpleType>
    </xsd:element>
    <xsd:element name="Klient1Kurz" ma:index="14" nillable="true" ma:displayName="Klient1Kurz" ma:list="{4D044AEA-87A0-48CA-BE15-CDA741C311CC}" ma:internalName="Klient1Kurz" ma:readOnly="true" ma:showField="Klient1Kurz" ma:web="93c84043-4928-45ef-b3db-d1e5af0847fb">
      <xsd:simpleType>
        <xsd:restriction base="dms:Lookup"/>
      </xsd:simpleType>
    </xsd:element>
    <xsd:element name="RA" ma:index="15" nillable="true" ma:displayName="RA" ma:list="{4D044AEA-87A0-48CA-BE15-CDA741C311CC}" ma:internalName="RA" ma:readOnly="true" ma:showField="RA" ma:web="93c84043-4928-45ef-b3db-d1e5af0847fb">
      <xsd:simpleType>
        <xsd:restriction base="dms:Lookup"/>
      </xsd:simpleType>
    </xsd:element>
    <xsd:element name="Causa" ma:index="16" nillable="true" ma:displayName="Causa" ma:list="{4D044AEA-87A0-48CA-BE15-CDA741C311CC}" ma:internalName="Causa" ma:readOnly="true" ma:showField="Causa" ma:web="93c84043-4928-45ef-b3db-d1e5af0847fb">
      <xsd:simpleType>
        <xsd:restriction base="dms:Lookup"/>
      </xsd:simpleType>
    </xsd:element>
    <xsd:element name="Ablagedatum" ma:index="17" nillable="true" ma:displayName="Ablagedatum" ma:list="{4D044AEA-87A0-48CA-BE15-CDA741C311CC}" ma:internalName="Ablagedatum" ma:readOnly="true" ma:showField="Ablagedatum" ma:web="93c84043-4928-45ef-b3db-d1e5af0847fb">
      <xsd:simpleType>
        <xsd:restriction base="dms:Lookup"/>
      </xsd:simpleType>
    </xsd:element>
    <xsd:element name="Team" ma:index="18" nillable="true" ma:displayName="Team" ma:list="{4D044AEA-87A0-48CA-BE15-CDA741C311CC}" ma:internalName="Team" ma:readOnly="true" ma:showField="Team" ma:web="93c84043-4928-45ef-b3db-d1e5af0847fb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62699B-936F-4E94-8B34-9B280A7732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E2E83-3249-4F58-B44F-5C627C57419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06515227-2383-4e7a-8e23-fc41970238e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A5BA01-6817-457A-A4D4-69F412134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15227-2383-4e7a-8e23-fc4197023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Bildschirmpräsentation (4:3)</PresentationFormat>
  <Paragraphs>152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AdamBecker</vt:lpstr>
      <vt:lpstr>Arial</vt:lpstr>
      <vt:lpstr>Calibri</vt:lpstr>
      <vt:lpstr>Verdana</vt:lpstr>
      <vt:lpstr>DesignPreslmayr</vt:lpstr>
      <vt:lpstr>PowerPoint-Präsentation</vt:lpstr>
      <vt:lpstr>Vernetztes Fahren: DSGVO und ePrivacy</vt:lpstr>
      <vt:lpstr>Auto, 1999</vt:lpstr>
      <vt:lpstr>Auto, 1999</vt:lpstr>
      <vt:lpstr>Auto, 2022</vt:lpstr>
      <vt:lpstr>Auto,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I. Leitlinien des Europäischen Datenschutzausschusses zum vernetzten Fahren (V 2.0)</vt:lpstr>
      <vt:lpstr>Leitlinien des EDSA, Version 2.0</vt:lpstr>
      <vt:lpstr>1. Einleitung und Anwendungsbereich</vt:lpstr>
      <vt:lpstr>2. Empfehlungen zur Minimierung der datenschutzrechtlichen Risiken </vt:lpstr>
      <vt:lpstr>3. Datenkategorien - Standortdaten</vt:lpstr>
      <vt:lpstr>3. Datenkategorien - Biometrische Daten </vt:lpstr>
      <vt:lpstr>3. Datenkategorien - Daten zur Aufdeckung von Straftaten oder anderen Verstößen </vt:lpstr>
      <vt:lpstr>4. Datenschutz durch datenschutzfreundliche Voreinstellungen nach Art 25 DSGVO: </vt:lpstr>
      <vt:lpstr>4. Datenschutz durch datenschutzfreundliche Voreinstellungen nach Art 25 DSGVO:</vt:lpstr>
      <vt:lpstr>5. Informationspflichten </vt:lpstr>
      <vt:lpstr>5. Betroffenenrechte und Sicherheit</vt:lpstr>
      <vt:lpstr>6. Übertragung personenbezogener Daten an Dritte</vt:lpstr>
      <vt:lpstr>7. Use Cases</vt:lpstr>
      <vt:lpstr>PowerPoint-Präsentation</vt:lpstr>
      <vt:lpstr>II. ePrivacy</vt:lpstr>
      <vt:lpstr>1. ePrivacy-VO – aktueller Stand</vt:lpstr>
      <vt:lpstr>2. ePrivacy-RL: „Cookie-Regelung“ </vt:lpstr>
      <vt:lpstr>2. Österreich und Deutschland</vt:lpstr>
      <vt:lpstr>Beispiel Audi</vt:lpstr>
      <vt:lpstr>Beispiel Audi</vt:lpstr>
      <vt:lpstr>3. Fazit</vt:lpstr>
      <vt:lpstr>Beispiele: Tesla, VW, Audi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Präsentation ePrivacy und vernetzte Fahrzeuge V2</dc:title>
  <dc:creator>Sabine Schnabel</dc:creator>
  <cp:lastModifiedBy>Knyrim Trieb Rechtsanwälte</cp:lastModifiedBy>
  <cp:revision>1008</cp:revision>
  <cp:lastPrinted>2017-05-16T08:21:22Z</cp:lastPrinted>
  <dcterms:created xsi:type="dcterms:W3CDTF">2008-05-20T14:51:16Z</dcterms:created>
  <dcterms:modified xsi:type="dcterms:W3CDTF">2022-04-28T22:06:19Z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0x0101002083A0B55C148644B68AFE1AC8EA1879</vt:lpwstr>
  </property>
</Properties>
</file>